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sldIdLst>
    <p:sldId id="256" r:id="rId2"/>
    <p:sldId id="258" r:id="rId3"/>
    <p:sldId id="259" r:id="rId4"/>
    <p:sldId id="257" r:id="rId5"/>
    <p:sldId id="260" r:id="rId6"/>
    <p:sldId id="261" r:id="rId7"/>
    <p:sldId id="271" r:id="rId8"/>
    <p:sldId id="262" r:id="rId9"/>
    <p:sldId id="268" r:id="rId10"/>
    <p:sldId id="269" r:id="rId11"/>
    <p:sldId id="270" r:id="rId12"/>
    <p:sldId id="267" r:id="rId13"/>
    <p:sldId id="27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86"/>
    <p:restoredTop sz="94683"/>
  </p:normalViewPr>
  <p:slideViewPr>
    <p:cSldViewPr snapToGrid="0" snapToObjects="1">
      <p:cViewPr varScale="1">
        <p:scale>
          <a:sx n="67" d="100"/>
          <a:sy n="67" d="100"/>
        </p:scale>
        <p:origin x="61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73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263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06884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465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16387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7879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8300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520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713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163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210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3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011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460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343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94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22478-C32E-254A-A171-058611FE7B7B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080A5-B46B-0B4F-B4FA-ECB6AF54D1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Find a good place to open a Chinese restaurant in Toronto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9E662E-202B-4447-B09C-1251BEAFD1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Applied Data Science Capstone</a:t>
            </a:r>
          </a:p>
          <a:p>
            <a:r>
              <a:rPr lang="en-US" dirty="0"/>
              <a:t>IBM Data Science Professional Certification</a:t>
            </a:r>
          </a:p>
          <a:p>
            <a:r>
              <a:rPr lang="en-US" dirty="0" err="1"/>
              <a:t>Zhiao</a:t>
            </a:r>
            <a:r>
              <a:rPr lang="en-US" dirty="0"/>
              <a:t> He</a:t>
            </a:r>
          </a:p>
        </p:txBody>
      </p:sp>
    </p:spTree>
    <p:extLst>
      <p:ext uri="{BB962C8B-B14F-4D97-AF65-F5344CB8AC3E}">
        <p14:creationId xmlns:p14="http://schemas.microsoft.com/office/powerpoint/2010/main" val="1547794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54CB7E0-7CA7-3248-8969-2334457D8E10}"/>
              </a:ext>
            </a:extLst>
          </p:cNvPr>
          <p:cNvSpPr txBox="1"/>
          <p:nvPr/>
        </p:nvSpPr>
        <p:spPr>
          <a:xfrm>
            <a:off x="4974337" y="1265314"/>
            <a:ext cx="4299666" cy="32491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1"/>
              </a:buClr>
              <a:buSzPct val="80000"/>
            </a:pPr>
            <a:r>
              <a:rPr lang="en-US" sz="46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West Deane Par</a:t>
            </a:r>
            <a:r>
              <a:rPr lang="en-US" sz="46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k, Princess Gardens, Martin Grove, Islington, Cloverdale have the largest population</a:t>
            </a:r>
            <a:endParaRPr lang="en-US" sz="4600" kern="12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5A7802B6-FF37-40CF-A7E2-6F2A0D9A9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174" y="1270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243AD2-82EE-4570-B902-FA702FBED4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610" y="1265315"/>
            <a:ext cx="3641685" cy="4335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12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54CB7E0-7CA7-3248-8969-2334457D8E10}"/>
              </a:ext>
            </a:extLst>
          </p:cNvPr>
          <p:cNvSpPr txBox="1"/>
          <p:nvPr/>
        </p:nvSpPr>
        <p:spPr>
          <a:xfrm>
            <a:off x="6096000" y="2634721"/>
            <a:ext cx="4064439" cy="1327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Chinese Population distribution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6631F87-B394-4D39-B716-6EFB223AD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752" y="476250"/>
            <a:ext cx="4219575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2743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C956-3EB5-E04F-A926-6E0D67A44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1808"/>
          </a:xfrm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CCD9E-8401-9B46-B073-509B548DE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6800"/>
            <a:ext cx="9017000" cy="51101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dirty="0"/>
              <a:t>The best location to open a Chinese restaurant in Toronto, Canada would be the </a:t>
            </a:r>
            <a:r>
              <a:rPr lang="en-US" sz="2400" b="1" u="sng" dirty="0"/>
              <a:t>Willowdale ,</a:t>
            </a:r>
            <a:r>
              <a:rPr lang="en-US" sz="2400" b="1" u="sng" dirty="0" err="1"/>
              <a:t>Newtonbrook</a:t>
            </a:r>
            <a:r>
              <a:rPr lang="en-US" sz="2400" b="1" u="sng" dirty="0"/>
              <a:t> </a:t>
            </a:r>
            <a:r>
              <a:rPr lang="en-US" sz="2400" dirty="0"/>
              <a:t>area.</a:t>
            </a:r>
          </a:p>
        </p:txBody>
      </p:sp>
    </p:spTree>
    <p:extLst>
      <p:ext uri="{BB962C8B-B14F-4D97-AF65-F5344CB8AC3E}">
        <p14:creationId xmlns:p14="http://schemas.microsoft.com/office/powerpoint/2010/main" val="3352863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29261-D60B-E144-A15D-D81286564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8998" y="2972355"/>
            <a:ext cx="9274003" cy="913290"/>
          </a:xfrm>
        </p:spPr>
        <p:txBody>
          <a:bodyPr/>
          <a:lstStyle/>
          <a:p>
            <a:pPr algn="ctr"/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896638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C956-3EB5-E04F-A926-6E0D67A44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1808"/>
          </a:xfrm>
        </p:spPr>
        <p:txBody>
          <a:bodyPr>
            <a:normAutofit/>
          </a:bodyPr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CCD9E-8401-9B46-B073-509B548DE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6800"/>
            <a:ext cx="8796867" cy="5110163"/>
          </a:xfrm>
        </p:spPr>
        <p:txBody>
          <a:bodyPr/>
          <a:lstStyle/>
          <a:p>
            <a:r>
              <a:rPr lang="en-US" dirty="0"/>
              <a:t>While opening a restaurant can be a very lucrative business, a lack of demand causes many restaurants to close within the first year of opening</a:t>
            </a:r>
            <a:r>
              <a:rPr lang="en-US" dirty="0">
                <a:effectLst/>
              </a:rPr>
              <a:t> </a:t>
            </a:r>
          </a:p>
          <a:p>
            <a:r>
              <a:rPr lang="en-US" dirty="0"/>
              <a:t>Factors for Restaurant’s Success: Location, Competition, Quality of Food</a:t>
            </a:r>
          </a:p>
          <a:p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r>
              <a:rPr lang="en-US" dirty="0"/>
              <a:t>Business Problem: If the client wanted to open a Chinese Restaurant in Toronto, what areas are the best options to open the restaurant?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684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C956-3EB5-E04F-A926-6E0D67A44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r>
              <a:rPr lang="en-US"/>
              <a:t>Data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950CCD9E-8401-9B46-B073-509B548DE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0">
              <a:lnSpc>
                <a:spcPct val="90000"/>
              </a:lnSpc>
            </a:pPr>
            <a:r>
              <a:rPr lang="en-US" dirty="0"/>
              <a:t>Data Sources: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Foursquare API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Toronto Census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 lvl="0">
              <a:lnSpc>
                <a:spcPct val="90000"/>
              </a:lnSpc>
            </a:pPr>
            <a:endParaRPr lang="en-US" dirty="0"/>
          </a:p>
          <a:p>
            <a:pPr lvl="0">
              <a:lnSpc>
                <a:spcPct val="90000"/>
              </a:lnSpc>
            </a:pPr>
            <a:r>
              <a:rPr lang="en-US" dirty="0"/>
              <a:t>Population &amp; Ethnic Distribution of Each Neighborhood (Toronto Census)</a:t>
            </a:r>
          </a:p>
          <a:p>
            <a:pPr lvl="0">
              <a:lnSpc>
                <a:spcPct val="90000"/>
              </a:lnSpc>
            </a:pPr>
            <a:r>
              <a:rPr lang="en-US" dirty="0"/>
              <a:t>Income Distribution of Each Neighborhood (Toronto Census)</a:t>
            </a:r>
          </a:p>
          <a:p>
            <a:pPr lvl="0">
              <a:lnSpc>
                <a:spcPct val="90000"/>
              </a:lnSpc>
            </a:pPr>
            <a:r>
              <a:rPr lang="en-US" dirty="0"/>
              <a:t>Number of Restaurants in Each Neighborhood (Foursquare API)</a:t>
            </a:r>
          </a:p>
          <a:p>
            <a:pPr lvl="0">
              <a:lnSpc>
                <a:spcPct val="90000"/>
              </a:lnSpc>
            </a:pPr>
            <a:r>
              <a:rPr lang="en-US" dirty="0"/>
              <a:t>Number of Indian Restaurants in Each Neighborhood (Foursquare API)</a:t>
            </a:r>
          </a:p>
          <a:p>
            <a:pPr lvl="0">
              <a:lnSpc>
                <a:spcPct val="90000"/>
              </a:lnSpc>
            </a:pPr>
            <a:r>
              <a:rPr lang="en-US" dirty="0"/>
              <a:t>Latitude and Longitude of Each Neighborhood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037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C956-3EB5-E04F-A926-6E0D67A44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1808"/>
          </a:xfrm>
        </p:spPr>
        <p:txBody>
          <a:bodyPr>
            <a:normAutofit/>
          </a:bodyPr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CCD9E-8401-9B46-B073-509B548DE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6800"/>
            <a:ext cx="10515600" cy="511016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FD93B5-18CD-504A-B66D-6C762720739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192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C956-3EB5-E04F-A926-6E0D67A44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1808"/>
          </a:xfrm>
        </p:spPr>
        <p:txBody>
          <a:bodyPr>
            <a:normAutofit/>
          </a:bodyPr>
          <a:lstStyle/>
          <a:p>
            <a:r>
              <a:rPr lang="en-US" dirty="0" err="1"/>
              <a:t>Foursqaure</a:t>
            </a:r>
            <a:r>
              <a:rPr lang="en-US" dirty="0"/>
              <a:t>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CCD9E-8401-9B46-B073-509B548DE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6800"/>
            <a:ext cx="10515600" cy="511016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56E794-6329-354B-B590-653CD748643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CE8E6D-8C7E-1F4D-AC59-4E5C2FCCC3ED}"/>
              </a:ext>
            </a:extLst>
          </p:cNvPr>
          <p:cNvSpPr txBox="1"/>
          <p:nvPr/>
        </p:nvSpPr>
        <p:spPr>
          <a:xfrm>
            <a:off x="8686800" y="3885993"/>
            <a:ext cx="24367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Cluster 0 = </a:t>
            </a:r>
            <a:r>
              <a:rPr lang="en-US" b="1" dirty="0">
                <a:solidFill>
                  <a:srgbClr val="FF0000"/>
                </a:solidFill>
              </a:rPr>
              <a:t>Red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Cluster 1 = </a:t>
            </a:r>
            <a:r>
              <a:rPr lang="en-US" b="1" dirty="0">
                <a:solidFill>
                  <a:srgbClr val="7030A0"/>
                </a:solidFill>
              </a:rPr>
              <a:t>Purple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0070C0"/>
                </a:solidFill>
              </a:rPr>
              <a:t>Cluster 2 = </a:t>
            </a:r>
            <a:r>
              <a:rPr lang="en-US" b="1" dirty="0">
                <a:solidFill>
                  <a:srgbClr val="0070C0"/>
                </a:solidFill>
              </a:rPr>
              <a:t>Blue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>
                <a:solidFill>
                  <a:srgbClr val="00B0F0"/>
                </a:solidFill>
              </a:rPr>
              <a:t>Cluster 3 = </a:t>
            </a:r>
            <a:r>
              <a:rPr lang="en-US" b="1" dirty="0">
                <a:solidFill>
                  <a:srgbClr val="00B0F0"/>
                </a:solidFill>
              </a:rPr>
              <a:t>Turquoise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dirty="0">
                <a:solidFill>
                  <a:srgbClr val="FFC000"/>
                </a:solidFill>
              </a:rPr>
              <a:t>Cluster 4 = </a:t>
            </a:r>
            <a:r>
              <a:rPr lang="en-US" b="1" dirty="0">
                <a:solidFill>
                  <a:srgbClr val="FFC000"/>
                </a:solidFill>
              </a:rPr>
              <a:t>Orange</a:t>
            </a:r>
            <a:endParaRPr lang="en-US" dirty="0">
              <a:solidFill>
                <a:srgbClr val="FFC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763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0AE7824-0D32-A548-BD82-D8F693ADF2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869676"/>
              </p:ext>
            </p:extLst>
          </p:nvPr>
        </p:nvGraphicFramePr>
        <p:xfrm>
          <a:off x="985968" y="2235319"/>
          <a:ext cx="8288034" cy="2751548"/>
        </p:xfrm>
        <a:graphic>
          <a:graphicData uri="http://schemas.openxmlformats.org/drawingml/2006/table">
            <a:tbl>
              <a:tblPr firstRow="1" firstCol="1" bandRow="1"/>
              <a:tblGrid>
                <a:gridCol w="1446782">
                  <a:extLst>
                    <a:ext uri="{9D8B030D-6E8A-4147-A177-3AD203B41FA5}">
                      <a16:colId xmlns:a16="http://schemas.microsoft.com/office/drawing/2014/main" val="1772719365"/>
                    </a:ext>
                  </a:extLst>
                </a:gridCol>
                <a:gridCol w="6841252">
                  <a:extLst>
                    <a:ext uri="{9D8B030D-6E8A-4147-A177-3AD203B41FA5}">
                      <a16:colId xmlns:a16="http://schemas.microsoft.com/office/drawing/2014/main" val="2623027236"/>
                    </a:ext>
                  </a:extLst>
                </a:gridCol>
              </a:tblGrid>
              <a:tr h="401779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Characteristics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103355"/>
                  </a:ext>
                </a:extLst>
              </a:tr>
              <a:tr h="401779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0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Positive Spending Power (0.3 – 1.8) 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1809182"/>
                  </a:ext>
                </a:extLst>
              </a:tr>
              <a:tr h="401779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1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Negative Spending Power (-1.2 -- -0.8) 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6895496"/>
                  </a:ext>
                </a:extLst>
              </a:tr>
              <a:tr h="401779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2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Near Zero Spending Power (-0.5 – 0.5)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2351090"/>
                  </a:ext>
                </a:extLst>
              </a:tr>
              <a:tr h="401779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3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High Positive Spending Power (1.7+)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4875700"/>
                  </a:ext>
                </a:extLst>
              </a:tr>
              <a:tr h="742653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4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Negative Spending Power (-0.8 – 0) With Large Number of Restaurants</a:t>
                      </a:r>
                      <a:endParaRPr lang="en-US" sz="3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5011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6570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F0691-B614-9545-9AB3-04EA191AD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7902B-D291-174C-8529-D59698FE5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406700-5313-8046-8329-6CABE2ACED1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95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404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4CB7E0-7CA7-3248-8969-2334457D8E10}"/>
              </a:ext>
            </a:extLst>
          </p:cNvPr>
          <p:cNvSpPr txBox="1"/>
          <p:nvPr/>
        </p:nvSpPr>
        <p:spPr>
          <a:xfrm>
            <a:off x="673754" y="2160590"/>
            <a:ext cx="3973943" cy="34401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bg1"/>
                </a:solidFill>
              </a:rPr>
              <a:t>From the plot, the following areas can be eliminated due to the large number of restaurant: 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 err="1">
                <a:solidFill>
                  <a:schemeClr val="bg1"/>
                </a:solidFill>
              </a:rPr>
              <a:t>Willowdale,Newtonbrook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bg1"/>
                </a:solidFill>
              </a:rPr>
              <a:t>Milliken, </a:t>
            </a:r>
            <a:r>
              <a:rPr lang="en-US" dirty="0" err="1">
                <a:solidFill>
                  <a:schemeClr val="bg1"/>
                </a:solidFill>
              </a:rPr>
              <a:t>Agincount</a:t>
            </a:r>
            <a:r>
              <a:rPr lang="en-US" dirty="0">
                <a:solidFill>
                  <a:schemeClr val="bg1"/>
                </a:solidFill>
              </a:rPr>
              <a:t> North, Steeles East, </a:t>
            </a:r>
            <a:r>
              <a:rPr lang="en-US" dirty="0" err="1">
                <a:solidFill>
                  <a:schemeClr val="bg1"/>
                </a:solidFill>
              </a:rPr>
              <a:t>L’Amoreaux</a:t>
            </a:r>
            <a:r>
              <a:rPr lang="en-US" dirty="0">
                <a:solidFill>
                  <a:schemeClr val="bg1"/>
                </a:solidFill>
              </a:rPr>
              <a:t> East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23A1C8-8E79-48BC-8AD5-0A326A6B1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4720" y="972608"/>
            <a:ext cx="4988559" cy="5565072"/>
          </a:xfrm>
          <a:prstGeom prst="rect">
            <a:avLst/>
          </a:prstGeom>
        </p:spPr>
      </p:pic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157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6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89A698F6-DF44-4C5A-AF56-E07A1DCCC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002" y="426297"/>
            <a:ext cx="4578718" cy="58513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876869A-3AAA-4DFA-B204-E3FF943259FD}"/>
              </a:ext>
            </a:extLst>
          </p:cNvPr>
          <p:cNvSpPr txBox="1"/>
          <p:nvPr/>
        </p:nvSpPr>
        <p:spPr>
          <a:xfrm>
            <a:off x="5019040" y="1310640"/>
            <a:ext cx="35255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We can find that Regent Park, Harbourfront, West Deane, Princess Gardens, Martin Grove, Islington, </a:t>
            </a:r>
            <a:r>
              <a:rPr lang="en-CA" dirty="0" err="1"/>
              <a:t>Clovedale</a:t>
            </a:r>
            <a:r>
              <a:rPr lang="en-CA" dirty="0"/>
              <a:t> have higher spend power</a:t>
            </a:r>
          </a:p>
        </p:txBody>
      </p:sp>
    </p:spTree>
    <p:extLst>
      <p:ext uri="{BB962C8B-B14F-4D97-AF65-F5344CB8AC3E}">
        <p14:creationId xmlns:p14="http://schemas.microsoft.com/office/powerpoint/2010/main" val="184828263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323</Words>
  <Application>Microsoft Office PowerPoint</Application>
  <PresentationFormat>Widescreen</PresentationFormat>
  <Paragraphs>49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Trebuchet MS</vt:lpstr>
      <vt:lpstr>Wingdings 3</vt:lpstr>
      <vt:lpstr>Facet</vt:lpstr>
      <vt:lpstr>Find a good place to open a Chinese restaurant in Toronto</vt:lpstr>
      <vt:lpstr>Problem</vt:lpstr>
      <vt:lpstr>Data</vt:lpstr>
      <vt:lpstr>Problem</vt:lpstr>
      <vt:lpstr>Foursqaure API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Find a good place to open a Chinese restaurant in Toronto</dc:title>
  <dc:creator>Jack He</dc:creator>
  <cp:lastModifiedBy>Jack He</cp:lastModifiedBy>
  <cp:revision>4</cp:revision>
  <dcterms:created xsi:type="dcterms:W3CDTF">2020-06-11T03:28:18Z</dcterms:created>
  <dcterms:modified xsi:type="dcterms:W3CDTF">2020-06-11T03:38:14Z</dcterms:modified>
</cp:coreProperties>
</file>